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73" r:id="rId10"/>
    <p:sldId id="274" r:id="rId11"/>
    <p:sldId id="263" r:id="rId12"/>
    <p:sldId id="269" r:id="rId13"/>
    <p:sldId id="264" r:id="rId14"/>
    <p:sldId id="265" r:id="rId15"/>
    <p:sldId id="272" r:id="rId16"/>
    <p:sldId id="266" r:id="rId17"/>
    <p:sldId id="26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lender" id="{0CA42AA9-A091-E349-B8F3-D94ABF2AF292}">
          <p14:sldIdLst>
            <p14:sldId id="256"/>
          </p14:sldIdLst>
        </p14:section>
        <p14:section name="Intro Slide" id="{E8FD14BF-9B3A-D540-85F9-D1204A12C682}">
          <p14:sldIdLst>
            <p14:sldId id="257"/>
            <p14:sldId id="258"/>
          </p14:sldIdLst>
        </p14:section>
        <p14:section name="Content" id="{322002E3-DB30-AD4E-B6FA-14A6D3FE453F}">
          <p14:sldIdLst>
            <p14:sldId id="259"/>
            <p14:sldId id="260"/>
            <p14:sldId id="261"/>
            <p14:sldId id="275"/>
            <p14:sldId id="262"/>
            <p14:sldId id="273"/>
            <p14:sldId id="274"/>
            <p14:sldId id="263"/>
          </p14:sldIdLst>
        </p14:section>
        <p14:section name="Team Activity" id="{DFD64214-BAFC-224A-9A12-1577AAF7ABF9}">
          <p14:sldIdLst>
            <p14:sldId id="269"/>
          </p14:sldIdLst>
        </p14:section>
        <p14:section name="Content Part 2" id="{F5F40025-F1F6-794E-97A1-7C802A7C41BF}">
          <p14:sldIdLst>
            <p14:sldId id="264"/>
            <p14:sldId id="265"/>
            <p14:sldId id="272"/>
            <p14:sldId id="266"/>
          </p14:sldIdLst>
        </p14:section>
        <p14:section name="Week 3" id="{57104B2E-BA99-B344-8B78-5284293F41B2}">
          <p14:sldIdLst>
            <p14:sldId id="267"/>
          </p14:sldIdLst>
        </p14:section>
        <p14:section name="Quiz" id="{054A8E70-A995-4E40-A48A-E6348584AE92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2"/>
    <p:restoredTop sz="94658"/>
  </p:normalViewPr>
  <p:slideViewPr>
    <p:cSldViewPr snapToGrid="0">
      <p:cViewPr varScale="1">
        <p:scale>
          <a:sx n="114" d="100"/>
          <a:sy n="114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642EFB-CE41-4BEB-873C-3E5E76AB90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13C7CBCB-2FA1-4789-81AA-6DCDF697212E}">
      <dgm:prSet/>
      <dgm:spPr/>
      <dgm:t>
        <a:bodyPr/>
        <a:lstStyle/>
        <a:p>
          <a:r>
            <a:rPr lang="en-CA" dirty="0"/>
            <a:t>Do you use Multi-Factor Authentication (MFA)? Why or why not?</a:t>
          </a:r>
          <a:endParaRPr lang="en-US" dirty="0"/>
        </a:p>
      </dgm:t>
    </dgm:pt>
    <dgm:pt modelId="{7C25E186-9A53-4AB5-9FFC-38F2C76470E0}" type="parTrans" cxnId="{1DC4B74E-97CE-4349-ABBA-286FF1AA7B53}">
      <dgm:prSet/>
      <dgm:spPr/>
      <dgm:t>
        <a:bodyPr/>
        <a:lstStyle/>
        <a:p>
          <a:endParaRPr lang="en-US"/>
        </a:p>
      </dgm:t>
    </dgm:pt>
    <dgm:pt modelId="{AD69B2D0-F728-4223-B688-4A08295D964E}" type="sibTrans" cxnId="{1DC4B74E-97CE-4349-ABBA-286FF1AA7B53}">
      <dgm:prSet/>
      <dgm:spPr/>
      <dgm:t>
        <a:bodyPr/>
        <a:lstStyle/>
        <a:p>
          <a:endParaRPr lang="en-US"/>
        </a:p>
      </dgm:t>
    </dgm:pt>
    <dgm:pt modelId="{B653060F-B62F-4FE2-9989-17A70FE8F8F7}">
      <dgm:prSet/>
      <dgm:spPr/>
      <dgm:t>
        <a:bodyPr/>
        <a:lstStyle/>
        <a:p>
          <a:r>
            <a:rPr lang="en-CA" dirty="0"/>
            <a:t>What happens if an attacker steals unencrypted data?</a:t>
          </a:r>
          <a:endParaRPr lang="en-US" dirty="0"/>
        </a:p>
      </dgm:t>
    </dgm:pt>
    <dgm:pt modelId="{611AC2FC-BE5A-4575-82F1-2F8D5E47614E}" type="parTrans" cxnId="{3598E6F2-7719-42B9-970D-CF8D2138E652}">
      <dgm:prSet/>
      <dgm:spPr/>
      <dgm:t>
        <a:bodyPr/>
        <a:lstStyle/>
        <a:p>
          <a:endParaRPr lang="en-US"/>
        </a:p>
      </dgm:t>
    </dgm:pt>
    <dgm:pt modelId="{F11E6F62-2860-4C71-8301-6221182EC112}" type="sibTrans" cxnId="{3598E6F2-7719-42B9-970D-CF8D2138E652}">
      <dgm:prSet/>
      <dgm:spPr/>
      <dgm:t>
        <a:bodyPr/>
        <a:lstStyle/>
        <a:p>
          <a:endParaRPr lang="en-US"/>
        </a:p>
      </dgm:t>
    </dgm:pt>
    <dgm:pt modelId="{BBC414E5-ED47-431D-9690-3410F104753B}">
      <dgm:prSet/>
      <dgm:spPr/>
      <dgm:t>
        <a:bodyPr/>
        <a:lstStyle/>
        <a:p>
          <a:r>
            <a:rPr lang="en-CA" dirty="0"/>
            <a:t>What was the most interesting aspect of Network Security to you? Why?</a:t>
          </a:r>
          <a:endParaRPr lang="en-US" dirty="0"/>
        </a:p>
      </dgm:t>
    </dgm:pt>
    <dgm:pt modelId="{3AC1866B-097D-4D6C-887D-351150455022}" type="parTrans" cxnId="{10B0CF56-6026-442B-AAF9-F3414DB2E4A1}">
      <dgm:prSet/>
      <dgm:spPr/>
      <dgm:t>
        <a:bodyPr/>
        <a:lstStyle/>
        <a:p>
          <a:endParaRPr lang="en-US"/>
        </a:p>
      </dgm:t>
    </dgm:pt>
    <dgm:pt modelId="{B3FA83B3-A026-40C2-87F1-5E04BC9B2F21}" type="sibTrans" cxnId="{10B0CF56-6026-442B-AAF9-F3414DB2E4A1}">
      <dgm:prSet/>
      <dgm:spPr/>
      <dgm:t>
        <a:bodyPr/>
        <a:lstStyle/>
        <a:p>
          <a:endParaRPr lang="en-US"/>
        </a:p>
      </dgm:t>
    </dgm:pt>
    <dgm:pt modelId="{510DD737-DC4A-44A2-9A11-EAC760C307DB}" type="pres">
      <dgm:prSet presAssocID="{6F642EFB-CE41-4BEB-873C-3E5E76AB9096}" presName="root" presStyleCnt="0">
        <dgm:presLayoutVars>
          <dgm:dir/>
          <dgm:resizeHandles val="exact"/>
        </dgm:presLayoutVars>
      </dgm:prSet>
      <dgm:spPr/>
    </dgm:pt>
    <dgm:pt modelId="{AF828E7E-D20A-4C72-80D2-CC5E2C2BC377}" type="pres">
      <dgm:prSet presAssocID="{13C7CBCB-2FA1-4789-81AA-6DCDF697212E}" presName="compNode" presStyleCnt="0"/>
      <dgm:spPr/>
    </dgm:pt>
    <dgm:pt modelId="{A4B11FD8-053C-4194-8AF1-4727D9199FDB}" type="pres">
      <dgm:prSet presAssocID="{13C7CBCB-2FA1-4789-81AA-6DCDF697212E}" presName="bgRect" presStyleLbl="bgShp" presStyleIdx="0" presStyleCnt="3" custLinFactNeighborX="-1145" custLinFactNeighborY="-66591"/>
      <dgm:spPr/>
    </dgm:pt>
    <dgm:pt modelId="{0121A5F2-DA72-4069-AB3B-E35F58D040AF}" type="pres">
      <dgm:prSet presAssocID="{13C7CBCB-2FA1-4789-81AA-6DCDF69721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C77A0F88-386D-42CD-8B55-B515143D6568}" type="pres">
      <dgm:prSet presAssocID="{13C7CBCB-2FA1-4789-81AA-6DCDF697212E}" presName="spaceRect" presStyleCnt="0"/>
      <dgm:spPr/>
    </dgm:pt>
    <dgm:pt modelId="{BAA50CD5-A45B-4D7E-A698-BE6255DE2396}" type="pres">
      <dgm:prSet presAssocID="{13C7CBCB-2FA1-4789-81AA-6DCDF697212E}" presName="parTx" presStyleLbl="revTx" presStyleIdx="0" presStyleCnt="3">
        <dgm:presLayoutVars>
          <dgm:chMax val="0"/>
          <dgm:chPref val="0"/>
        </dgm:presLayoutVars>
      </dgm:prSet>
      <dgm:spPr/>
    </dgm:pt>
    <dgm:pt modelId="{A0AEB90F-1A9C-4631-B8DA-11C2E6BC8EA0}" type="pres">
      <dgm:prSet presAssocID="{AD69B2D0-F728-4223-B688-4A08295D964E}" presName="sibTrans" presStyleCnt="0"/>
      <dgm:spPr/>
    </dgm:pt>
    <dgm:pt modelId="{AD71AD8F-954D-42B7-A2E4-36AB749BA8DF}" type="pres">
      <dgm:prSet presAssocID="{B653060F-B62F-4FE2-9989-17A70FE8F8F7}" presName="compNode" presStyleCnt="0"/>
      <dgm:spPr/>
    </dgm:pt>
    <dgm:pt modelId="{778629A0-5A3B-42BE-8E03-7A304ABBECC2}" type="pres">
      <dgm:prSet presAssocID="{B653060F-B62F-4FE2-9989-17A70FE8F8F7}" presName="bgRect" presStyleLbl="bgShp" presStyleIdx="1" presStyleCnt="3"/>
      <dgm:spPr/>
    </dgm:pt>
    <dgm:pt modelId="{039619F6-4B79-4E14-9DF0-F42CAF9DB6BC}" type="pres">
      <dgm:prSet presAssocID="{B653060F-B62F-4FE2-9989-17A70FE8F8F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2924AA9A-BA6C-4E2A-9A4D-EA441724DDBE}" type="pres">
      <dgm:prSet presAssocID="{B653060F-B62F-4FE2-9989-17A70FE8F8F7}" presName="spaceRect" presStyleCnt="0"/>
      <dgm:spPr/>
    </dgm:pt>
    <dgm:pt modelId="{A3A1F477-B990-4C17-B804-CCDDF4FA5328}" type="pres">
      <dgm:prSet presAssocID="{B653060F-B62F-4FE2-9989-17A70FE8F8F7}" presName="parTx" presStyleLbl="revTx" presStyleIdx="1" presStyleCnt="3">
        <dgm:presLayoutVars>
          <dgm:chMax val="0"/>
          <dgm:chPref val="0"/>
        </dgm:presLayoutVars>
      </dgm:prSet>
      <dgm:spPr/>
    </dgm:pt>
    <dgm:pt modelId="{F88E8484-D399-48DD-8C13-1566110138CC}" type="pres">
      <dgm:prSet presAssocID="{F11E6F62-2860-4C71-8301-6221182EC112}" presName="sibTrans" presStyleCnt="0"/>
      <dgm:spPr/>
    </dgm:pt>
    <dgm:pt modelId="{FD20CAB0-D242-4BAF-9843-E2C2A341BA86}" type="pres">
      <dgm:prSet presAssocID="{BBC414E5-ED47-431D-9690-3410F104753B}" presName="compNode" presStyleCnt="0"/>
      <dgm:spPr/>
    </dgm:pt>
    <dgm:pt modelId="{0E93D0CB-FB21-4C81-9EAA-9EC53214FB94}" type="pres">
      <dgm:prSet presAssocID="{BBC414E5-ED47-431D-9690-3410F104753B}" presName="bgRect" presStyleLbl="bgShp" presStyleIdx="2" presStyleCnt="3"/>
      <dgm:spPr/>
    </dgm:pt>
    <dgm:pt modelId="{92082648-D19A-4302-BA31-8A7446A4889E}" type="pres">
      <dgm:prSet presAssocID="{BBC414E5-ED47-431D-9690-3410F10475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D81F829A-BF1F-42BD-B03A-B509DB7C9D59}" type="pres">
      <dgm:prSet presAssocID="{BBC414E5-ED47-431D-9690-3410F104753B}" presName="spaceRect" presStyleCnt="0"/>
      <dgm:spPr/>
    </dgm:pt>
    <dgm:pt modelId="{0B92FC55-214D-4ED4-BEC0-2EEC8AD6D10A}" type="pres">
      <dgm:prSet presAssocID="{BBC414E5-ED47-431D-9690-3410F10475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80601B-7402-4414-A78B-AD0FF6417368}" type="presOf" srcId="{BBC414E5-ED47-431D-9690-3410F104753B}" destId="{0B92FC55-214D-4ED4-BEC0-2EEC8AD6D10A}" srcOrd="0" destOrd="0" presId="urn:microsoft.com/office/officeart/2018/2/layout/IconVerticalSolidList"/>
    <dgm:cxn modelId="{07977F38-A2FA-4071-85C5-30ED73EF3A91}" type="presOf" srcId="{B653060F-B62F-4FE2-9989-17A70FE8F8F7}" destId="{A3A1F477-B990-4C17-B804-CCDDF4FA5328}" srcOrd="0" destOrd="0" presId="urn:microsoft.com/office/officeart/2018/2/layout/IconVerticalSolidList"/>
    <dgm:cxn modelId="{1DC4B74E-97CE-4349-ABBA-286FF1AA7B53}" srcId="{6F642EFB-CE41-4BEB-873C-3E5E76AB9096}" destId="{13C7CBCB-2FA1-4789-81AA-6DCDF697212E}" srcOrd="0" destOrd="0" parTransId="{7C25E186-9A53-4AB5-9FFC-38F2C76470E0}" sibTransId="{AD69B2D0-F728-4223-B688-4A08295D964E}"/>
    <dgm:cxn modelId="{10B0CF56-6026-442B-AAF9-F3414DB2E4A1}" srcId="{6F642EFB-CE41-4BEB-873C-3E5E76AB9096}" destId="{BBC414E5-ED47-431D-9690-3410F104753B}" srcOrd="2" destOrd="0" parTransId="{3AC1866B-097D-4D6C-887D-351150455022}" sibTransId="{B3FA83B3-A026-40C2-87F1-5E04BC9B2F21}"/>
    <dgm:cxn modelId="{12006A72-F0F7-415A-9D70-09E13C4EE3C0}" type="presOf" srcId="{13C7CBCB-2FA1-4789-81AA-6DCDF697212E}" destId="{BAA50CD5-A45B-4D7E-A698-BE6255DE2396}" srcOrd="0" destOrd="0" presId="urn:microsoft.com/office/officeart/2018/2/layout/IconVerticalSolidList"/>
    <dgm:cxn modelId="{E8E6FDED-E22B-478D-BD97-0D47011600A5}" type="presOf" srcId="{6F642EFB-CE41-4BEB-873C-3E5E76AB9096}" destId="{510DD737-DC4A-44A2-9A11-EAC760C307DB}" srcOrd="0" destOrd="0" presId="urn:microsoft.com/office/officeart/2018/2/layout/IconVerticalSolidList"/>
    <dgm:cxn modelId="{3598E6F2-7719-42B9-970D-CF8D2138E652}" srcId="{6F642EFB-CE41-4BEB-873C-3E5E76AB9096}" destId="{B653060F-B62F-4FE2-9989-17A70FE8F8F7}" srcOrd="1" destOrd="0" parTransId="{611AC2FC-BE5A-4575-82F1-2F8D5E47614E}" sibTransId="{F11E6F62-2860-4C71-8301-6221182EC112}"/>
    <dgm:cxn modelId="{6EC2289B-C851-4A8B-B329-05BB66A94187}" type="presParOf" srcId="{510DD737-DC4A-44A2-9A11-EAC760C307DB}" destId="{AF828E7E-D20A-4C72-80D2-CC5E2C2BC377}" srcOrd="0" destOrd="0" presId="urn:microsoft.com/office/officeart/2018/2/layout/IconVerticalSolidList"/>
    <dgm:cxn modelId="{56C4D457-BB82-48FD-9591-0E3092029486}" type="presParOf" srcId="{AF828E7E-D20A-4C72-80D2-CC5E2C2BC377}" destId="{A4B11FD8-053C-4194-8AF1-4727D9199FDB}" srcOrd="0" destOrd="0" presId="urn:microsoft.com/office/officeart/2018/2/layout/IconVerticalSolidList"/>
    <dgm:cxn modelId="{B337D762-8490-4B9E-9CC6-C6A4323D62CA}" type="presParOf" srcId="{AF828E7E-D20A-4C72-80D2-CC5E2C2BC377}" destId="{0121A5F2-DA72-4069-AB3B-E35F58D040AF}" srcOrd="1" destOrd="0" presId="urn:microsoft.com/office/officeart/2018/2/layout/IconVerticalSolidList"/>
    <dgm:cxn modelId="{65784857-4E6B-4505-B646-0445391827D0}" type="presParOf" srcId="{AF828E7E-D20A-4C72-80D2-CC5E2C2BC377}" destId="{C77A0F88-386D-42CD-8B55-B515143D6568}" srcOrd="2" destOrd="0" presId="urn:microsoft.com/office/officeart/2018/2/layout/IconVerticalSolidList"/>
    <dgm:cxn modelId="{E3C74FC1-F53A-4FFC-A344-16F840E4468C}" type="presParOf" srcId="{AF828E7E-D20A-4C72-80D2-CC5E2C2BC377}" destId="{BAA50CD5-A45B-4D7E-A698-BE6255DE2396}" srcOrd="3" destOrd="0" presId="urn:microsoft.com/office/officeart/2018/2/layout/IconVerticalSolidList"/>
    <dgm:cxn modelId="{BE033228-6AC8-4331-B843-F4F00D82CAE3}" type="presParOf" srcId="{510DD737-DC4A-44A2-9A11-EAC760C307DB}" destId="{A0AEB90F-1A9C-4631-B8DA-11C2E6BC8EA0}" srcOrd="1" destOrd="0" presId="urn:microsoft.com/office/officeart/2018/2/layout/IconVerticalSolidList"/>
    <dgm:cxn modelId="{E0E95223-816F-4518-B689-878436642CD8}" type="presParOf" srcId="{510DD737-DC4A-44A2-9A11-EAC760C307DB}" destId="{AD71AD8F-954D-42B7-A2E4-36AB749BA8DF}" srcOrd="2" destOrd="0" presId="urn:microsoft.com/office/officeart/2018/2/layout/IconVerticalSolidList"/>
    <dgm:cxn modelId="{CE64E8A4-2378-4522-B7AD-A99410B291FE}" type="presParOf" srcId="{AD71AD8F-954D-42B7-A2E4-36AB749BA8DF}" destId="{778629A0-5A3B-42BE-8E03-7A304ABBECC2}" srcOrd="0" destOrd="0" presId="urn:microsoft.com/office/officeart/2018/2/layout/IconVerticalSolidList"/>
    <dgm:cxn modelId="{DE3E54B4-3189-4BEA-A9B4-64EB7FDA8D8E}" type="presParOf" srcId="{AD71AD8F-954D-42B7-A2E4-36AB749BA8DF}" destId="{039619F6-4B79-4E14-9DF0-F42CAF9DB6BC}" srcOrd="1" destOrd="0" presId="urn:microsoft.com/office/officeart/2018/2/layout/IconVerticalSolidList"/>
    <dgm:cxn modelId="{796AEF1B-11E3-4C22-A039-56365332BA02}" type="presParOf" srcId="{AD71AD8F-954D-42B7-A2E4-36AB749BA8DF}" destId="{2924AA9A-BA6C-4E2A-9A4D-EA441724DDBE}" srcOrd="2" destOrd="0" presId="urn:microsoft.com/office/officeart/2018/2/layout/IconVerticalSolidList"/>
    <dgm:cxn modelId="{3539734B-D512-4EFA-A6C2-33236F366D2C}" type="presParOf" srcId="{AD71AD8F-954D-42B7-A2E4-36AB749BA8DF}" destId="{A3A1F477-B990-4C17-B804-CCDDF4FA5328}" srcOrd="3" destOrd="0" presId="urn:microsoft.com/office/officeart/2018/2/layout/IconVerticalSolidList"/>
    <dgm:cxn modelId="{1D624B32-542D-40BE-87C0-EAA508973751}" type="presParOf" srcId="{510DD737-DC4A-44A2-9A11-EAC760C307DB}" destId="{F88E8484-D399-48DD-8C13-1566110138CC}" srcOrd="3" destOrd="0" presId="urn:microsoft.com/office/officeart/2018/2/layout/IconVerticalSolidList"/>
    <dgm:cxn modelId="{E1E7469A-DE31-46A6-B488-5CCAB37D9101}" type="presParOf" srcId="{510DD737-DC4A-44A2-9A11-EAC760C307DB}" destId="{FD20CAB0-D242-4BAF-9843-E2C2A341BA86}" srcOrd="4" destOrd="0" presId="urn:microsoft.com/office/officeart/2018/2/layout/IconVerticalSolidList"/>
    <dgm:cxn modelId="{DBCD2CC9-4DAF-4D0D-B4B4-B0D98577D758}" type="presParOf" srcId="{FD20CAB0-D242-4BAF-9843-E2C2A341BA86}" destId="{0E93D0CB-FB21-4C81-9EAA-9EC53214FB94}" srcOrd="0" destOrd="0" presId="urn:microsoft.com/office/officeart/2018/2/layout/IconVerticalSolidList"/>
    <dgm:cxn modelId="{B7BBCE1B-E71F-4FFE-ABD8-85208A8F37A1}" type="presParOf" srcId="{FD20CAB0-D242-4BAF-9843-E2C2A341BA86}" destId="{92082648-D19A-4302-BA31-8A7446A4889E}" srcOrd="1" destOrd="0" presId="urn:microsoft.com/office/officeart/2018/2/layout/IconVerticalSolidList"/>
    <dgm:cxn modelId="{94C15829-F47E-43C8-97E4-591827C9FF96}" type="presParOf" srcId="{FD20CAB0-D242-4BAF-9843-E2C2A341BA86}" destId="{D81F829A-BF1F-42BD-B03A-B509DB7C9D59}" srcOrd="2" destOrd="0" presId="urn:microsoft.com/office/officeart/2018/2/layout/IconVerticalSolidList"/>
    <dgm:cxn modelId="{7BB8E442-86BB-44FD-85FD-CD7F5090EC75}" type="presParOf" srcId="{FD20CAB0-D242-4BAF-9843-E2C2A341BA86}" destId="{0B92FC55-214D-4ED4-BEC0-2EEC8AD6D1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11FD8-053C-4194-8AF1-4727D9199FDB}">
      <dsp:nvSpPr>
        <dsp:cNvPr id="0" name=""/>
        <dsp:cNvSpPr/>
      </dsp:nvSpPr>
      <dsp:spPr>
        <a:xfrm>
          <a:off x="0" y="0"/>
          <a:ext cx="6906491" cy="15955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1A5F2-DA72-4069-AB3B-E35F58D040AF}">
      <dsp:nvSpPr>
        <dsp:cNvPr id="0" name=""/>
        <dsp:cNvSpPr/>
      </dsp:nvSpPr>
      <dsp:spPr>
        <a:xfrm>
          <a:off x="482639" y="359669"/>
          <a:ext cx="877525" cy="877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50CD5-A45B-4D7E-A698-BE6255DE2396}">
      <dsp:nvSpPr>
        <dsp:cNvPr id="0" name=""/>
        <dsp:cNvSpPr/>
      </dsp:nvSpPr>
      <dsp:spPr>
        <a:xfrm>
          <a:off x="1842804" y="681"/>
          <a:ext cx="5063686" cy="1595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57" tIns="168857" rIns="168857" bIns="16885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Do you use Multi-Factor Authentication (MFA)? Why or why not?</a:t>
          </a:r>
          <a:endParaRPr lang="en-US" sz="2500" kern="1200" dirty="0"/>
        </a:p>
      </dsp:txBody>
      <dsp:txXfrm>
        <a:off x="1842804" y="681"/>
        <a:ext cx="5063686" cy="1595501"/>
      </dsp:txXfrm>
    </dsp:sp>
    <dsp:sp modelId="{778629A0-5A3B-42BE-8E03-7A304ABBECC2}">
      <dsp:nvSpPr>
        <dsp:cNvPr id="0" name=""/>
        <dsp:cNvSpPr/>
      </dsp:nvSpPr>
      <dsp:spPr>
        <a:xfrm>
          <a:off x="0" y="1995058"/>
          <a:ext cx="6906491" cy="15955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619F6-4B79-4E14-9DF0-F42CAF9DB6BC}">
      <dsp:nvSpPr>
        <dsp:cNvPr id="0" name=""/>
        <dsp:cNvSpPr/>
      </dsp:nvSpPr>
      <dsp:spPr>
        <a:xfrm>
          <a:off x="482639" y="2354046"/>
          <a:ext cx="877525" cy="877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1F477-B990-4C17-B804-CCDDF4FA5328}">
      <dsp:nvSpPr>
        <dsp:cNvPr id="0" name=""/>
        <dsp:cNvSpPr/>
      </dsp:nvSpPr>
      <dsp:spPr>
        <a:xfrm>
          <a:off x="1842804" y="1995058"/>
          <a:ext cx="5063686" cy="1595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57" tIns="168857" rIns="168857" bIns="16885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What happens if an attacker steals unencrypted data?</a:t>
          </a:r>
          <a:endParaRPr lang="en-US" sz="2500" kern="1200" dirty="0"/>
        </a:p>
      </dsp:txBody>
      <dsp:txXfrm>
        <a:off x="1842804" y="1995058"/>
        <a:ext cx="5063686" cy="1595501"/>
      </dsp:txXfrm>
    </dsp:sp>
    <dsp:sp modelId="{0E93D0CB-FB21-4C81-9EAA-9EC53214FB94}">
      <dsp:nvSpPr>
        <dsp:cNvPr id="0" name=""/>
        <dsp:cNvSpPr/>
      </dsp:nvSpPr>
      <dsp:spPr>
        <a:xfrm>
          <a:off x="0" y="3989435"/>
          <a:ext cx="6906491" cy="15955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82648-D19A-4302-BA31-8A7446A4889E}">
      <dsp:nvSpPr>
        <dsp:cNvPr id="0" name=""/>
        <dsp:cNvSpPr/>
      </dsp:nvSpPr>
      <dsp:spPr>
        <a:xfrm>
          <a:off x="482639" y="4348423"/>
          <a:ext cx="877525" cy="877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2FC55-214D-4ED4-BEC0-2EEC8AD6D10A}">
      <dsp:nvSpPr>
        <dsp:cNvPr id="0" name=""/>
        <dsp:cNvSpPr/>
      </dsp:nvSpPr>
      <dsp:spPr>
        <a:xfrm>
          <a:off x="1842804" y="3989435"/>
          <a:ext cx="5063686" cy="1595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57" tIns="168857" rIns="168857" bIns="16885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What was the most interesting aspect of Network Security to you? Why?</a:t>
          </a:r>
          <a:endParaRPr lang="en-US" sz="2500" kern="1200" dirty="0"/>
        </a:p>
      </dsp:txBody>
      <dsp:txXfrm>
        <a:off x="1842804" y="3989435"/>
        <a:ext cx="5063686" cy="1595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E45F-78AA-1900-9192-8EF94DB01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AD3A5-7648-822F-5F35-41AB2FCA7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9020F-52B6-0E6E-0D12-4AA483AC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73820-9847-BF44-7311-14806CBF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D5A67-0F4A-D096-53A5-20B213DC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2BF4-374F-2420-7323-EAB5607F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88F35-EC38-9D76-2DEC-7FC24C874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569A5-4F74-2779-6A05-C115288A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9A7EE-ED08-858C-E99A-0831563FF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1CE6-C35A-5482-79C8-D59F1D93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633CB-8028-D599-AB5E-EE2447017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70FAD2-BCB6-77B2-C265-DCAFB78F4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9E304-6880-0BDB-277C-DB14AABF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E2EE5-E6F5-30AA-2041-49C0A731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B7752-3EA6-08D5-9F63-90A95305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8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002D-BC5A-EA11-96AA-923E44B4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EA83-31C0-E9C9-00E0-BDDBD09E2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95510-226F-AB18-6C98-BC91FB8D0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79B5-FDE5-9CD6-D973-ACF80A51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211D9-3F6E-A63A-BAEF-FD451B03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0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EB9D-D9E1-A5C1-F1F8-BB999060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D649-2BDF-6B47-34F2-91544EC67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0B1A1-440F-2848-3C8E-0EC291E6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1758C-7C42-BD19-F974-00693A62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261EC-302B-176F-88AF-012949F3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1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3F28-D6DB-000B-D737-F2819157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4240E-FA46-11D7-C11C-4E5FE2A0F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79E2A-7200-A8F1-B68A-894731DD4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E2B47-C8DA-3B0B-8E9C-95E5FE5C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C405-C939-0053-3C53-2A83CCAE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E40D3-07C5-2213-AB75-978A9A9F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0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692B-9329-9356-53B7-51D0231E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F834B-8AC8-A4A8-08A4-08EC0CBC5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3F7D2-1C43-E524-00E4-1A558E876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63610-A4F4-F376-7984-03F4D0AE8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CB33AA-BF36-A55E-6295-B91EAC005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9B9835-8455-7ACE-7B3C-F03027B0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F0066-AAA2-7FBC-37E8-7B085A791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F90502-D631-8F5F-3C21-9A1697EC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1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0B46-1BBF-52AD-DC03-81AA557B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A727F-7D84-F81B-CC69-35E9FBEC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E8A50-CB94-0999-96F3-B4432B35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D2F2A-DE44-8393-A3AE-95821231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849CCA-A707-140C-1C50-C3267F03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AB7DE-CA87-ADEA-971A-82C50EA7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B7CCE-6668-DD33-E36F-EEFAEFA0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7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A631-8CC3-75EC-0486-5C0F3380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94D86-42EE-8FAF-A738-D338E7B13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DAFE7-B53F-886C-EDFF-75ADD1F2C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2D5A5-6FED-7867-3A44-2C97E7A2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4503B-92FF-1343-C227-E6F33468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B60B3-70DD-02CC-7B1D-252E39D6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5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6FFF-11D0-92C5-BD21-9920C713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258E2-1946-4E54-79AC-4AC09F68E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035BD-C3B4-57B4-8081-31F75F608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BDBE-581A-1158-6804-12810639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E7296-2D0F-B99A-732F-B81D021C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61D92-A6E8-532C-3348-3587FE66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5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1A5FC0-F61C-B58E-E74D-9444DE27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56CBF-83C8-6FF8-665A-58FC438B0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15C86-E5D6-A69A-FA25-DAD3EEDA6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1B5BA1-F09F-9240-B6D6-7659608A5855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EF821-9783-D445-3263-E5F123DB5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979EB-8D37-EEAF-8831-9F1C997D0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C96902-57AB-2D49-AF98-B8DAD8E9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6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ackets.com/" TargetMode="External"/><Relationship Id="rId2" Type="http://schemas.openxmlformats.org/officeDocument/2006/relationships/hyperlink" Target="https://gchq.github.io/CyberChef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hyperlink" Target="https://www.wireshark.org/#downloadLin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5C9D-F623-5E4E-4C05-9537252E0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098DF-0E97-3593-9E88-31C8E62F5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alendar with numbers and dates&#10;&#10;AI-generated content may be incorrect.">
            <a:extLst>
              <a:ext uri="{FF2B5EF4-FFF2-40B4-BE49-F238E27FC236}">
                <a16:creationId xmlns:a16="http://schemas.microsoft.com/office/drawing/2014/main" id="{2EE45713-7855-D0FD-E01E-227C9ACD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9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0E113D-1481-28F6-C86E-94D600846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2A8A2-ACAE-3D67-708C-0FDCBE90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How VPNs Work &amp; When to Use One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3792C-5B16-E243-DE08-F773CC5A5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CA" sz="2000" b="1" i="0" u="none" strike="noStrike" dirty="0">
                <a:effectLst/>
              </a:rPr>
              <a:t>How Does a VPN Work?</a:t>
            </a:r>
          </a:p>
          <a:p>
            <a:r>
              <a:rPr lang="en-CA" sz="2000" b="0" i="0" u="none" strike="noStrike" dirty="0">
                <a:effectLst/>
              </a:rPr>
              <a:t>Encrypts your internet traffic so </a:t>
            </a:r>
            <a:r>
              <a:rPr lang="en-CA" sz="2000" b="1" i="0" u="none" strike="noStrike" dirty="0">
                <a:effectLst/>
              </a:rPr>
              <a:t>hackers can’t see what you’re doing</a:t>
            </a:r>
            <a:r>
              <a:rPr lang="en-CA" sz="2000" b="0" i="0" u="none" strike="noStrike" dirty="0">
                <a:effectLst/>
              </a:rPr>
              <a:t>.</a:t>
            </a:r>
          </a:p>
          <a:p>
            <a:r>
              <a:rPr lang="en-CA" sz="2000" b="0" i="0" u="none" strike="noStrike" dirty="0">
                <a:effectLst/>
              </a:rPr>
              <a:t>Routes your connection through a </a:t>
            </a:r>
            <a:r>
              <a:rPr lang="en-CA" sz="2000" b="1" i="0" u="none" strike="noStrike" dirty="0">
                <a:effectLst/>
              </a:rPr>
              <a:t>secure VPN server</a:t>
            </a:r>
            <a:r>
              <a:rPr lang="en-CA" sz="2000" b="0" i="0" u="none" strike="noStrike" dirty="0">
                <a:effectLst/>
              </a:rPr>
              <a:t> before reaching the internet.</a:t>
            </a:r>
          </a:p>
          <a:p>
            <a:r>
              <a:rPr lang="en-CA" sz="2000" b="1" i="0" u="none" strike="noStrike" dirty="0">
                <a:effectLst/>
              </a:rPr>
              <a:t>Changes your IP address</a:t>
            </a:r>
            <a:r>
              <a:rPr lang="en-CA" sz="2000" b="0" i="0" u="none" strike="noStrike" dirty="0">
                <a:effectLst/>
              </a:rPr>
              <a:t> to protect your location and identity.</a:t>
            </a:r>
          </a:p>
          <a:p>
            <a:pPr marL="0" indent="0">
              <a:buNone/>
            </a:pPr>
            <a:r>
              <a:rPr lang="en-CA" sz="2000" b="1" i="0" u="none" strike="noStrike" dirty="0">
                <a:effectLst/>
              </a:rPr>
              <a:t>When Should You Use a VPN?</a:t>
            </a:r>
          </a:p>
          <a:p>
            <a:r>
              <a:rPr lang="en-CA" sz="2000" b="1" i="0" u="none" strike="noStrike" dirty="0">
                <a:effectLst/>
              </a:rPr>
              <a:t>On Public Wi-Fi</a:t>
            </a:r>
            <a:r>
              <a:rPr lang="en-CA" sz="2000" b="0" i="0" u="none" strike="noStrike" dirty="0">
                <a:effectLst/>
              </a:rPr>
              <a:t> (cafés, airports, hotels).</a:t>
            </a:r>
          </a:p>
          <a:p>
            <a:r>
              <a:rPr lang="en-CA" sz="2000" b="1" i="0" u="none" strike="noStrike" dirty="0">
                <a:effectLst/>
              </a:rPr>
              <a:t>When Accessing Sensitive Accounts</a:t>
            </a:r>
            <a:r>
              <a:rPr lang="en-CA" sz="2000" b="0" i="0" u="none" strike="noStrike" dirty="0">
                <a:effectLst/>
              </a:rPr>
              <a:t> (banking, work emails).</a:t>
            </a:r>
          </a:p>
          <a:p>
            <a:r>
              <a:rPr lang="en-CA" sz="2000" b="1" i="0" u="none" strike="noStrike" dirty="0">
                <a:effectLst/>
              </a:rPr>
              <a:t>When Bypassing Geo-Blocked Content</a:t>
            </a:r>
            <a:r>
              <a:rPr lang="en-CA" sz="2000" b="0" i="0" u="none" strike="noStrike" dirty="0">
                <a:effectLst/>
              </a:rPr>
              <a:t> (e.g., restricted websites).</a:t>
            </a:r>
          </a:p>
          <a:p>
            <a:pPr marL="0" indent="0">
              <a:buNone/>
            </a:pPr>
            <a:r>
              <a:rPr lang="en-CA" sz="2000" b="1" i="0" u="none" strike="noStrike" dirty="0">
                <a:effectLst/>
              </a:rPr>
              <a:t>VPN Limitations:</a:t>
            </a:r>
          </a:p>
          <a:p>
            <a:r>
              <a:rPr lang="en-CA" sz="2000" b="0" i="0" u="none" strike="noStrike" dirty="0">
                <a:effectLst/>
              </a:rPr>
              <a:t>VPNs </a:t>
            </a:r>
            <a:r>
              <a:rPr lang="en-CA" sz="2000" i="0" u="none" strike="noStrike" dirty="0">
                <a:effectLst/>
              </a:rPr>
              <a:t>don’t protect against</a:t>
            </a:r>
            <a:r>
              <a:rPr lang="en-CA" sz="2000" b="1" i="0" u="none" strike="noStrike" dirty="0">
                <a:effectLst/>
              </a:rPr>
              <a:t> malware or phishing attacks</a:t>
            </a:r>
            <a:r>
              <a:rPr lang="en-CA" sz="2000" b="0" i="0" u="none" strike="noStrike" dirty="0">
                <a:effectLst/>
              </a:rPr>
              <a:t>.</a:t>
            </a:r>
          </a:p>
          <a:p>
            <a:r>
              <a:rPr lang="en-CA" sz="2000" b="0" i="0" u="none" strike="noStrike" dirty="0">
                <a:effectLst/>
              </a:rPr>
              <a:t>Some </a:t>
            </a:r>
            <a:r>
              <a:rPr lang="en-CA" sz="2000" b="1" i="0" u="none" strike="noStrike" dirty="0">
                <a:effectLst/>
              </a:rPr>
              <a:t>free VPNs log </a:t>
            </a:r>
            <a:r>
              <a:rPr lang="en-CA" sz="2000" i="0" u="none" strike="noStrike" dirty="0">
                <a:effectLst/>
              </a:rPr>
              <a:t>and</a:t>
            </a:r>
            <a:r>
              <a:rPr lang="en-CA" sz="2000" b="1" i="0" u="none" strike="noStrike" dirty="0">
                <a:effectLst/>
              </a:rPr>
              <a:t> sell your data</a:t>
            </a:r>
            <a:r>
              <a:rPr lang="en-CA" sz="2000" b="0" i="0" u="none" strike="noStrike" dirty="0">
                <a:effectLst/>
              </a:rPr>
              <a:t> – use trusted providers!</a:t>
            </a:r>
          </a:p>
          <a:p>
            <a:r>
              <a:rPr lang="en-CA" sz="2000" b="0" i="0" u="none" strike="noStrike" dirty="0">
                <a:effectLst/>
              </a:rPr>
              <a:t>VPNs </a:t>
            </a:r>
            <a:r>
              <a:rPr lang="en-CA" sz="2000" i="0" u="none" strike="noStrike" dirty="0">
                <a:effectLst/>
              </a:rPr>
              <a:t>can slow down your internet speed</a:t>
            </a:r>
            <a:r>
              <a:rPr lang="en-CA" sz="2000" b="0" i="0" u="none" strike="noStrike" dirty="0">
                <a:effectLst/>
              </a:rPr>
              <a:t> due to encryption.</a:t>
            </a:r>
          </a:p>
        </p:txBody>
      </p:sp>
    </p:spTree>
    <p:extLst>
      <p:ext uri="{BB962C8B-B14F-4D97-AF65-F5344CB8AC3E}">
        <p14:creationId xmlns:p14="http://schemas.microsoft.com/office/powerpoint/2010/main" val="30986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0CB13-4DD2-330F-76C5-95BA1A94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 sz="3400" b="1">
                <a:solidFill>
                  <a:srgbClr val="FFFFFF"/>
                </a:solidFill>
              </a:rPr>
              <a:t>Secure Communication Protocols (HTTPS, SSL/TLS)</a:t>
            </a:r>
            <a:endParaRPr lang="en-US" sz="34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CEA1-F553-2A83-57CB-AC590DD58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b="1" dirty="0"/>
              <a:t>HTTPS (Hypertext Transfer Protocol Secure):</a:t>
            </a:r>
            <a:r>
              <a:rPr lang="en-CA" dirty="0"/>
              <a:t> Ensures data exchanged between a browser and website </a:t>
            </a:r>
            <a:r>
              <a:rPr lang="en-CA" b="1" dirty="0"/>
              <a:t>remains encrypted</a:t>
            </a:r>
            <a:r>
              <a:rPr lang="en-CA" dirty="0"/>
              <a:t>.</a:t>
            </a:r>
          </a:p>
          <a:p>
            <a:pPr marL="0" indent="0">
              <a:buNone/>
            </a:pPr>
            <a:r>
              <a:rPr lang="en-CA" b="1" dirty="0"/>
              <a:t>SSL/TLS (Secure Sockets Layer/Transport Layer Security):</a:t>
            </a:r>
            <a:r>
              <a:rPr lang="en-CA" dirty="0"/>
              <a:t> Encrypts data during online transactions.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b="1" dirty="0"/>
              <a:t>Example:</a:t>
            </a:r>
            <a:r>
              <a:rPr lang="en-CA" dirty="0"/>
              <a:t> Websites with a </a:t>
            </a:r>
            <a:r>
              <a:rPr lang="en-CA" b="1" dirty="0"/>
              <a:t>🔒 lock symbol</a:t>
            </a:r>
            <a:r>
              <a:rPr lang="en-CA" dirty="0"/>
              <a:t> use HTTPS, protecting login credentials from being stolen.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4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1FC81-4A1B-192A-4548-F0CDB4A4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5A525-9475-9700-1A5F-0101513B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Activity – Build A Secure Network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Social Network">
            <a:extLst>
              <a:ext uri="{FF2B5EF4-FFF2-40B4-BE49-F238E27FC236}">
                <a16:creationId xmlns:a16="http://schemas.microsoft.com/office/drawing/2014/main" id="{A652330A-B7F2-899E-9EE8-238C56E33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7B536-2C1D-0427-F238-6941072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CA" sz="3700" b="1" dirty="0"/>
              <a:t>Authentication &amp; Multi-Factor Authentication (MFA)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56243-D4F6-4644-1DE0-965C3FEC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000" b="1" dirty="0"/>
              <a:t>Definition:</a:t>
            </a:r>
            <a:r>
              <a:rPr lang="en-CA" sz="2000" dirty="0"/>
              <a:t> Authentication ensures </a:t>
            </a:r>
            <a:r>
              <a:rPr lang="en-CA" sz="2000" b="1" dirty="0"/>
              <a:t>only authorized users</a:t>
            </a:r>
            <a:r>
              <a:rPr lang="en-CA" sz="2000" dirty="0"/>
              <a:t> can access a system.</a:t>
            </a:r>
            <a:br>
              <a:rPr lang="en-CA" sz="2000" dirty="0"/>
            </a:br>
            <a:endParaRPr lang="en-CA" sz="2000" dirty="0"/>
          </a:p>
          <a:p>
            <a:r>
              <a:rPr lang="en-CA" sz="2000" b="1" dirty="0"/>
              <a:t>Single-Factor Authentication (SFA):</a:t>
            </a:r>
            <a:r>
              <a:rPr lang="en-CA" sz="2000" dirty="0"/>
              <a:t> Password-only login (least secure).</a:t>
            </a:r>
          </a:p>
          <a:p>
            <a:r>
              <a:rPr lang="en-CA" sz="2000" b="1" dirty="0"/>
              <a:t>Multi-Factor Authentication (MFA):</a:t>
            </a:r>
            <a:r>
              <a:rPr lang="en-CA" sz="2000" dirty="0"/>
              <a:t> Requires an extra security step (e.g., phone code).</a:t>
            </a:r>
          </a:p>
          <a:p>
            <a:r>
              <a:rPr lang="en-CA" sz="2000" b="1" dirty="0"/>
              <a:t>Biometric Authentication:</a:t>
            </a:r>
            <a:r>
              <a:rPr lang="en-CA" sz="2000" dirty="0"/>
              <a:t> Uses fingerprints or facial recognition.</a:t>
            </a:r>
          </a:p>
          <a:p>
            <a:endParaRPr lang="en-US" sz="2000" dirty="0"/>
          </a:p>
        </p:txBody>
      </p:sp>
      <p:pic>
        <p:nvPicPr>
          <p:cNvPr id="5" name="Picture 4" descr="3D technology art">
            <a:extLst>
              <a:ext uri="{FF2B5EF4-FFF2-40B4-BE49-F238E27FC236}">
                <a16:creationId xmlns:a16="http://schemas.microsoft.com/office/drawing/2014/main" id="{D1B3CB82-32FD-D85C-F7C4-5B72991C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80" r="28220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5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E919F-8B28-1C91-BDC8-848ECF40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CA" sz="3700" b="1"/>
              <a:t>Practical Activity – Encryption &amp; Network Traffic Analysis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791B-C07D-693B-7A7E-90A0C481B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CA" sz="2000" b="1" dirty="0"/>
              <a:t>Activity 1</a:t>
            </a:r>
            <a:r>
              <a:rPr lang="en-CA" sz="2000" dirty="0"/>
              <a:t>: Encryption &amp; Hashing</a:t>
            </a:r>
          </a:p>
          <a:p>
            <a:r>
              <a:rPr lang="en-US" sz="2000" dirty="0" err="1"/>
              <a:t>CyberChef</a:t>
            </a:r>
            <a:r>
              <a:rPr lang="en-US" sz="2000" dirty="0"/>
              <a:t> link: </a:t>
            </a:r>
            <a:r>
              <a:rPr lang="en-US" sz="2000" dirty="0">
                <a:hlinkClick r:id="rId2"/>
              </a:rPr>
              <a:t>https://gchq.github.io/CyberChef/</a:t>
            </a:r>
            <a:endParaRPr lang="en-US" sz="2000" dirty="0"/>
          </a:p>
          <a:p>
            <a:pPr marL="0" indent="0">
              <a:buNone/>
            </a:pPr>
            <a:br>
              <a:rPr lang="en-CA" sz="2000" b="1" dirty="0"/>
            </a:br>
            <a:r>
              <a:rPr lang="en-CA" sz="2000" b="1" dirty="0"/>
              <a:t>Activity 2</a:t>
            </a:r>
            <a:r>
              <a:rPr lang="en-CA" sz="2000" dirty="0"/>
              <a:t>: Analyzing Encrypted vs. Unencrypted Network Traffic</a:t>
            </a:r>
          </a:p>
          <a:p>
            <a:r>
              <a:rPr lang="en-US" sz="2000" dirty="0"/>
              <a:t>Packet capture viewer link: </a:t>
            </a:r>
            <a:r>
              <a:rPr lang="en-US" sz="2000" dirty="0">
                <a:hlinkClick r:id="rId3"/>
              </a:rPr>
              <a:t>https://apackets.com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Tool for testing : </a:t>
            </a:r>
            <a:r>
              <a:rPr lang="en-US" sz="2000" dirty="0">
                <a:hlinkClick r:id="rId4"/>
              </a:rPr>
              <a:t>https://www.wireshark.org/#downloadLink</a:t>
            </a:r>
            <a:endParaRPr lang="en-US" sz="2000" dirty="0"/>
          </a:p>
        </p:txBody>
      </p:sp>
      <p:pic>
        <p:nvPicPr>
          <p:cNvPr id="5" name="Picture 4" descr="Colorful pins connected with a thread">
            <a:extLst>
              <a:ext uri="{FF2B5EF4-FFF2-40B4-BE49-F238E27FC236}">
                <a16:creationId xmlns:a16="http://schemas.microsoft.com/office/drawing/2014/main" id="{43878981-5B05-0D47-DA67-AF71335F49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421" r="29178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22F5-6218-41C7-F31A-FE8EDCCE4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CA" b="0" i="0" u="none" strike="noStrike" dirty="0">
                <a:solidFill>
                  <a:srgbClr val="FFFFFF"/>
                </a:solidFill>
                <a:effectLst/>
              </a:rPr>
              <a:t>Q&amp;A &amp; Discussion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239C4F-2FC3-0D13-F90E-3FD68956E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787420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5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946A4-54D0-9061-11A1-45503307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CA" sz="4000" b="1" dirty="0"/>
              <a:t>Key Takeaways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1BA52-8740-C822-A063-D62A397F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CA" sz="2000" dirty="0"/>
              <a:t>Firewalls &amp; IDS/IPS protect networks from cyber threats.</a:t>
            </a:r>
          </a:p>
          <a:p>
            <a:r>
              <a:rPr lang="en-CA" sz="2000" dirty="0"/>
              <a:t>Encryption ensures data security, both in transit &amp; at rest.</a:t>
            </a:r>
          </a:p>
          <a:p>
            <a:r>
              <a:rPr lang="en-CA" sz="2000" dirty="0"/>
              <a:t>MFA and strong authentication prevent unauthorized access.</a:t>
            </a:r>
          </a:p>
          <a:p>
            <a:endParaRPr lang="en-US" sz="2000" dirty="0"/>
          </a:p>
        </p:txBody>
      </p:sp>
      <p:pic>
        <p:nvPicPr>
          <p:cNvPr id="5" name="Picture 4" descr="Transparent padlock">
            <a:extLst>
              <a:ext uri="{FF2B5EF4-FFF2-40B4-BE49-F238E27FC236}">
                <a16:creationId xmlns:a16="http://schemas.microsoft.com/office/drawing/2014/main" id="{C7D42C37-FC46-58A8-1AC1-C9CAD96A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30" r="33784" b="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E3996-0D85-7BF1-5FBC-B7984419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CA" sz="4000" b="1"/>
              <a:t>Week 3 Preview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2E726-5DC5-51CD-AD41-E14063DDE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CA" sz="2000" dirty="0"/>
              <a:t>Secure Software Development &amp; </a:t>
            </a:r>
            <a:r>
              <a:rPr lang="en-CA" sz="2000" b="1" dirty="0"/>
              <a:t>OWASP Top 10</a:t>
            </a:r>
            <a:endParaRPr lang="en-CA" sz="2000" dirty="0"/>
          </a:p>
          <a:p>
            <a:r>
              <a:rPr lang="en-CA" sz="2000" dirty="0"/>
              <a:t>Incident Response &amp; Threat Intelligence</a:t>
            </a:r>
          </a:p>
          <a:p>
            <a:r>
              <a:rPr lang="en-CA" sz="2000" dirty="0"/>
              <a:t>Practical Activity: </a:t>
            </a:r>
            <a:r>
              <a:rPr lang="en-CA" sz="2000" b="1" dirty="0"/>
              <a:t>Web Application Scanning with OWASP ZAP</a:t>
            </a:r>
            <a:endParaRPr lang="en-CA" sz="2000" dirty="0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593D881D-E06B-4116-A25F-BBE77F60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32" r="27768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ck with a black hand&#10;&#10;AI-generated content may be incorrect.">
            <a:extLst>
              <a:ext uri="{FF2B5EF4-FFF2-40B4-BE49-F238E27FC236}">
                <a16:creationId xmlns:a16="http://schemas.microsoft.com/office/drawing/2014/main" id="{B48FBF31-E8A6-7D50-51F7-14A6CBD2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88" r="2773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0597A-D5BD-8A0B-7273-3AB512C5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Quiz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111DA-C34B-D35A-3DAE-5F62E3D1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691684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Time Limit – 15 Minutes. Quiz begins at 7:45 pm and will close at 8:00 pm.</a:t>
            </a:r>
          </a:p>
          <a:p>
            <a:endParaRPr lang="en-US" sz="2400" dirty="0"/>
          </a:p>
          <a:p>
            <a:r>
              <a:rPr lang="en-US" sz="2400" dirty="0"/>
              <a:t>Questions: MCQ’s, True or False and Short Answer.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690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25C3-8D75-80B6-5F9B-0C9BB4DA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DEC4-272C-47EF-CD20-165C9710B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 4" descr="Green Lock In A 3D Electronic System">
            <a:extLst>
              <a:ext uri="{FF2B5EF4-FFF2-40B4-BE49-F238E27FC236}">
                <a16:creationId xmlns:a16="http://schemas.microsoft.com/office/drawing/2014/main" id="{2FF67F32-ADEE-08C0-85A3-657D906782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0" y="0"/>
            <a:ext cx="12191999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8289B-BED2-5CB2-BF5D-C2095F77E1B2}"/>
              </a:ext>
            </a:extLst>
          </p:cNvPr>
          <p:cNvSpPr txBox="1"/>
          <p:nvPr/>
        </p:nvSpPr>
        <p:spPr>
          <a:xfrm>
            <a:off x="8486078" y="5542156"/>
            <a:ext cx="30888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Instructor: Aman Bhalla</a:t>
            </a:r>
          </a:p>
        </p:txBody>
      </p:sp>
    </p:spTree>
    <p:extLst>
      <p:ext uri="{BB962C8B-B14F-4D97-AF65-F5344CB8AC3E}">
        <p14:creationId xmlns:p14="http://schemas.microsoft.com/office/powerpoint/2010/main" val="71000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CD00B-AC71-9E26-9989-2A68397D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CA" sz="4000" b="1" dirty="0"/>
              <a:t>Learning Objectives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84516-F432-5B1B-5058-7AB090FA0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br>
              <a:rPr lang="en-CA" sz="1900" dirty="0"/>
            </a:br>
            <a:r>
              <a:rPr lang="en-CA" sz="2000" b="1" dirty="0"/>
              <a:t>By the end of this session, you will:</a:t>
            </a:r>
            <a:endParaRPr lang="en-CA" sz="2000" dirty="0"/>
          </a:p>
          <a:p>
            <a:r>
              <a:rPr lang="en-CA" sz="2000" dirty="0"/>
              <a:t>Understand </a:t>
            </a:r>
            <a:r>
              <a:rPr lang="en-CA" sz="2000" b="1" dirty="0"/>
              <a:t>network security principles</a:t>
            </a:r>
            <a:r>
              <a:rPr lang="en-CA" sz="2000" dirty="0"/>
              <a:t> (firewalls, IDS/IPS, VPNs).</a:t>
            </a:r>
          </a:p>
          <a:p>
            <a:r>
              <a:rPr lang="en-CA" sz="2000" dirty="0"/>
              <a:t>Differentiate between </a:t>
            </a:r>
            <a:r>
              <a:rPr lang="en-CA" sz="2000" b="1" dirty="0"/>
              <a:t>encryption methods</a:t>
            </a:r>
            <a:r>
              <a:rPr lang="en-CA" sz="2000" dirty="0"/>
              <a:t> (symmetric vs. asymmetric).</a:t>
            </a:r>
          </a:p>
          <a:p>
            <a:r>
              <a:rPr lang="en-CA" sz="2000" dirty="0"/>
              <a:t>Learn best practices for </a:t>
            </a:r>
            <a:r>
              <a:rPr lang="en-CA" sz="2000" b="1" dirty="0"/>
              <a:t>authentication &amp; secure communication</a:t>
            </a:r>
            <a:r>
              <a:rPr lang="en-CA" sz="2000" dirty="0"/>
              <a:t>.</a:t>
            </a:r>
          </a:p>
          <a:p>
            <a:r>
              <a:rPr lang="en-CA" sz="2000" b="1" dirty="0"/>
              <a:t>Analyze encrypted vs. unencrypted network traffic</a:t>
            </a:r>
            <a:r>
              <a:rPr lang="en-CA" sz="2000" dirty="0"/>
              <a:t> using online tools.</a:t>
            </a:r>
          </a:p>
          <a:p>
            <a:endParaRPr lang="en-US" sz="1900" dirty="0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E027BF72-9017-C8F0-5E89-00245164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90" r="1166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7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B18EB-23AE-A760-874C-915ECDFD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CA" sz="3000" b="1" dirty="0"/>
              <a:t>What is Network Security?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DE94-93BF-0980-AB67-CA0E6B7B4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636195"/>
            <a:ext cx="4646904" cy="422180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CA" sz="1800" b="1" dirty="0"/>
              <a:t>Definition:</a:t>
            </a:r>
            <a:r>
              <a:rPr lang="en-CA" sz="1800" dirty="0"/>
              <a:t> Network security is the practice of </a:t>
            </a:r>
            <a:r>
              <a:rPr lang="en-CA" sz="1800" b="1" dirty="0"/>
              <a:t>protecting data, devices, and systems</a:t>
            </a:r>
            <a:r>
              <a:rPr lang="en-CA" sz="1800" dirty="0"/>
              <a:t> from cyber threats by controlling access and monitoring network activity.</a:t>
            </a:r>
          </a:p>
          <a:p>
            <a:r>
              <a:rPr lang="en-CA" sz="1800" dirty="0"/>
              <a:t>Prevents </a:t>
            </a:r>
            <a:r>
              <a:rPr lang="en-CA" sz="1800" b="1" dirty="0"/>
              <a:t>unauthorized access</a:t>
            </a:r>
            <a:r>
              <a:rPr lang="en-CA" sz="1800" dirty="0"/>
              <a:t> to sensitive data.</a:t>
            </a:r>
          </a:p>
          <a:p>
            <a:r>
              <a:rPr lang="en-CA" sz="1800" dirty="0"/>
              <a:t>Ensures </a:t>
            </a:r>
            <a:r>
              <a:rPr lang="en-CA" sz="1800" b="1" dirty="0"/>
              <a:t>data integrity</a:t>
            </a:r>
            <a:r>
              <a:rPr lang="en-CA" sz="1800" dirty="0"/>
              <a:t> (no tampering).</a:t>
            </a:r>
          </a:p>
          <a:p>
            <a:r>
              <a:rPr lang="en-CA" sz="1800" dirty="0"/>
              <a:t>Maintains </a:t>
            </a:r>
            <a:r>
              <a:rPr lang="en-CA" sz="1800" b="1" dirty="0"/>
              <a:t>availability</a:t>
            </a:r>
            <a:r>
              <a:rPr lang="en-CA" sz="1800" dirty="0"/>
              <a:t> (systems stay online).</a:t>
            </a:r>
          </a:p>
          <a:p>
            <a:pPr marL="0" indent="0">
              <a:buNone/>
            </a:pPr>
            <a:r>
              <a:rPr lang="en-CA" sz="1800" b="1" dirty="0"/>
              <a:t>Example:</a:t>
            </a:r>
            <a:endParaRPr lang="en-CA" sz="1800" dirty="0"/>
          </a:p>
          <a:p>
            <a:r>
              <a:rPr lang="en-CA" sz="1800" b="1" dirty="0"/>
              <a:t>A remote data centre </a:t>
            </a:r>
            <a:r>
              <a:rPr lang="en-CA" sz="1800" dirty="0"/>
              <a:t>without security cameras or alarms. </a:t>
            </a:r>
            <a:r>
              <a:rPr lang="en-CA" sz="1800" b="1" dirty="0"/>
              <a:t>Network security </a:t>
            </a:r>
            <a:r>
              <a:rPr lang="en-CA" sz="1800" dirty="0"/>
              <a:t>is the digital equivalent—without it, attackers can easily steal or manipulate data.</a:t>
            </a:r>
          </a:p>
          <a:p>
            <a:endParaRPr lang="en-US" sz="1800" dirty="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774F7D50-8E77-0909-7CC9-363F067C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17" r="40427" b="-446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44BF0-EAA7-0C30-E32C-67DAF3D83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 sz="4100" b="1">
                <a:solidFill>
                  <a:srgbClr val="FFFFFF"/>
                </a:solidFill>
              </a:rPr>
              <a:t>Key Network Security Components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04FD2-100F-6BDD-5079-6177B41F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b="1" dirty="0"/>
              <a:t>1. Firewalls</a:t>
            </a:r>
            <a:r>
              <a:rPr lang="en-CA" dirty="0"/>
              <a:t> – Act as </a:t>
            </a:r>
            <a:r>
              <a:rPr lang="en-CA" b="1" dirty="0"/>
              <a:t>digital barriers</a:t>
            </a:r>
            <a:r>
              <a:rPr lang="en-CA" dirty="0"/>
              <a:t> between networks.</a:t>
            </a:r>
          </a:p>
          <a:p>
            <a:pPr marL="0" indent="0">
              <a:buNone/>
            </a:pPr>
            <a:r>
              <a:rPr lang="en-CA" b="1" dirty="0"/>
              <a:t>2. Intrusion Detection/Prevention Systems (IDS/IPS)</a:t>
            </a:r>
            <a:r>
              <a:rPr lang="en-CA" dirty="0"/>
              <a:t> – Detect &amp; block malicious activities.</a:t>
            </a:r>
          </a:p>
          <a:p>
            <a:pPr marL="0" indent="0">
              <a:buNone/>
            </a:pPr>
            <a:r>
              <a:rPr lang="en-CA" b="1" dirty="0"/>
              <a:t>3. Virtual Private Networks (VPNs)</a:t>
            </a:r>
            <a:r>
              <a:rPr lang="en-CA" dirty="0"/>
              <a:t> – Encrypt internet traffic for </a:t>
            </a:r>
            <a:r>
              <a:rPr lang="en-CA" b="1" dirty="0"/>
              <a:t>secure remote access</a:t>
            </a:r>
            <a:r>
              <a:rPr lang="en-CA" dirty="0"/>
              <a:t>.</a:t>
            </a:r>
          </a:p>
          <a:p>
            <a:pPr marL="0" indent="0">
              <a:buNone/>
            </a:pPr>
            <a:r>
              <a:rPr lang="en-CA" b="1" dirty="0"/>
              <a:t>4. Secure Communication Protocols (HTTPS, SSL/TLS)</a:t>
            </a:r>
            <a:r>
              <a:rPr lang="en-CA" dirty="0"/>
              <a:t> – Protects data in transit.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7AC2D-3104-F03C-A017-A919257C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FFFFFF"/>
                </a:solidFill>
              </a:rPr>
              <a:t>Firewalls – The First Line of Defense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E86BA-B557-250B-A378-542A87512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b="1" dirty="0"/>
              <a:t>Definition:</a:t>
            </a:r>
            <a:r>
              <a:rPr lang="en-CA" dirty="0"/>
              <a:t> A </a:t>
            </a:r>
            <a:r>
              <a:rPr lang="en-CA" b="1" dirty="0"/>
              <a:t>firewall</a:t>
            </a:r>
            <a:r>
              <a:rPr lang="en-CA" dirty="0"/>
              <a:t> is a security system that </a:t>
            </a:r>
            <a:r>
              <a:rPr lang="en-CA" b="1" dirty="0"/>
              <a:t>monitors </a:t>
            </a:r>
            <a:r>
              <a:rPr lang="en-CA" dirty="0"/>
              <a:t>and</a:t>
            </a:r>
            <a:r>
              <a:rPr lang="en-CA" b="1" dirty="0"/>
              <a:t> controls </a:t>
            </a:r>
            <a:r>
              <a:rPr lang="en-CA" dirty="0"/>
              <a:t>incoming and outgoing network traffic based on security rules.</a:t>
            </a:r>
          </a:p>
          <a:p>
            <a:r>
              <a:rPr lang="en-CA" b="1" dirty="0"/>
              <a:t>Blocks unauthorized access</a:t>
            </a:r>
            <a:r>
              <a:rPr lang="en-CA" dirty="0"/>
              <a:t> while allowing legitimate communication.</a:t>
            </a:r>
          </a:p>
          <a:p>
            <a:r>
              <a:rPr lang="en-CA" dirty="0"/>
              <a:t>Can be </a:t>
            </a:r>
            <a:r>
              <a:rPr lang="en-CA" b="1" dirty="0"/>
              <a:t>hardware</a:t>
            </a:r>
            <a:r>
              <a:rPr lang="en-CA" dirty="0"/>
              <a:t>,</a:t>
            </a:r>
            <a:r>
              <a:rPr lang="en-CA" b="1" dirty="0"/>
              <a:t> software-based </a:t>
            </a:r>
            <a:r>
              <a:rPr lang="en-CA" dirty="0"/>
              <a:t>or</a:t>
            </a:r>
            <a:r>
              <a:rPr lang="en-CA" b="1" dirty="0"/>
              <a:t> cloud-based</a:t>
            </a:r>
            <a:r>
              <a:rPr lang="en-CA" dirty="0"/>
              <a:t>.</a:t>
            </a:r>
          </a:p>
          <a:p>
            <a:r>
              <a:rPr lang="en-CA" dirty="0"/>
              <a:t>Protects against</a:t>
            </a:r>
            <a:r>
              <a:rPr lang="en-CA" b="1" dirty="0"/>
              <a:t> malware, hackers, </a:t>
            </a:r>
            <a:r>
              <a:rPr lang="en-CA" dirty="0"/>
              <a:t>and</a:t>
            </a:r>
            <a:r>
              <a:rPr lang="en-CA" b="1" dirty="0"/>
              <a:t> phishing attacks</a:t>
            </a:r>
            <a:r>
              <a:rPr lang="en-CA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5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9FB8F-10E6-E9FB-0B33-4744A437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 b="0" i="0" u="none" strike="noStrike">
                <a:solidFill>
                  <a:srgbClr val="FFFFFF"/>
                </a:solidFill>
                <a:effectLst/>
                <a:latin typeface="-webkit-standard"/>
              </a:rPr>
              <a:t>IDS vs. IPS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244E-EBD1-A138-E055-20261889F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br>
              <a:rPr lang="en-CA" sz="2000" b="1" i="0" u="none" strike="noStrike" dirty="0">
                <a:effectLst/>
              </a:rPr>
            </a:br>
            <a:r>
              <a:rPr lang="en-CA" sz="2000" b="1" i="0" u="none" strike="noStrike" dirty="0">
                <a:effectLst/>
              </a:rPr>
              <a:t>What’s the Difference?</a:t>
            </a:r>
          </a:p>
          <a:p>
            <a:r>
              <a:rPr lang="en-CA" sz="2000" b="1" i="0" u="none" strike="noStrike" dirty="0">
                <a:effectLst/>
              </a:rPr>
              <a:t>IDS (Intrusion Detection System):</a:t>
            </a:r>
            <a:r>
              <a:rPr lang="en-CA" sz="2000" b="0" i="0" u="none" strike="noStrike" dirty="0">
                <a:effectLst/>
              </a:rPr>
              <a:t> </a:t>
            </a:r>
            <a:r>
              <a:rPr lang="en-CA" sz="2000" i="0" u="none" strike="noStrike" dirty="0">
                <a:effectLst/>
              </a:rPr>
              <a:t>Monitors &amp; </a:t>
            </a:r>
            <a:r>
              <a:rPr lang="en-CA" sz="2000" b="1" i="0" u="none" strike="noStrike" dirty="0">
                <a:effectLst/>
              </a:rPr>
              <a:t>Alerts</a:t>
            </a:r>
            <a:r>
              <a:rPr lang="en-CA" sz="2000" b="0" i="0" u="none" strike="noStrike" dirty="0">
                <a:effectLst/>
              </a:rPr>
              <a:t> – Detects suspicious activity but </a:t>
            </a:r>
            <a:r>
              <a:rPr lang="en-CA" sz="2000" b="1" i="0" u="none" strike="noStrike" dirty="0">
                <a:effectLst/>
              </a:rPr>
              <a:t>does not block it</a:t>
            </a:r>
            <a:r>
              <a:rPr lang="en-CA" sz="2000" b="0" i="0" u="none" strike="noStrike" dirty="0">
                <a:effectLst/>
              </a:rPr>
              <a:t>.</a:t>
            </a:r>
          </a:p>
          <a:p>
            <a:r>
              <a:rPr lang="en-CA" sz="2000" b="1" i="0" u="none" strike="noStrike" dirty="0">
                <a:effectLst/>
              </a:rPr>
              <a:t>IPS (Intrusion Prevention System):</a:t>
            </a:r>
            <a:r>
              <a:rPr lang="en-CA" sz="2000" b="0" i="0" u="none" strike="noStrike" dirty="0">
                <a:effectLst/>
              </a:rPr>
              <a:t> </a:t>
            </a:r>
            <a:r>
              <a:rPr lang="en-CA" sz="2000" i="0" u="none" strike="noStrike" dirty="0">
                <a:effectLst/>
              </a:rPr>
              <a:t>Monitors &amp; </a:t>
            </a:r>
            <a:r>
              <a:rPr lang="en-CA" sz="2000" b="1" i="0" u="none" strike="noStrike" dirty="0">
                <a:effectLst/>
              </a:rPr>
              <a:t>Blocks</a:t>
            </a:r>
            <a:r>
              <a:rPr lang="en-CA" sz="2000" b="0" i="0" u="none" strike="noStrike" dirty="0">
                <a:effectLst/>
              </a:rPr>
              <a:t> – Detects and </a:t>
            </a:r>
            <a:r>
              <a:rPr lang="en-CA" sz="2000" b="1" i="0" u="none" strike="noStrike" dirty="0">
                <a:effectLst/>
              </a:rPr>
              <a:t>automatically stops threats</a:t>
            </a:r>
            <a:r>
              <a:rPr lang="en-CA" sz="2000" b="0" i="0" u="none" strike="noStrike" dirty="0">
                <a:effectLst/>
              </a:rPr>
              <a:t>.</a:t>
            </a:r>
          </a:p>
          <a:p>
            <a:pPr marL="0" indent="0">
              <a:buNone/>
            </a:pPr>
            <a:r>
              <a:rPr lang="en-CA" sz="2000" b="1" i="0" u="none" strike="noStrike" dirty="0">
                <a:effectLst/>
              </a:rPr>
              <a:t>How They Work:</a:t>
            </a:r>
          </a:p>
          <a:p>
            <a:r>
              <a:rPr lang="en-CA" sz="2000" b="1" i="0" u="none" strike="noStrike" dirty="0">
                <a:effectLst/>
              </a:rPr>
              <a:t>IDS</a:t>
            </a:r>
            <a:r>
              <a:rPr lang="en-CA" sz="2000" b="0" i="0" u="none" strike="noStrike" dirty="0">
                <a:effectLst/>
              </a:rPr>
              <a:t>: Passive – Logs threats, alerts security teams.</a:t>
            </a:r>
            <a:endParaRPr lang="en-CA" sz="2000" dirty="0"/>
          </a:p>
          <a:p>
            <a:r>
              <a:rPr lang="en-CA" sz="2000" b="1" i="0" u="none" strike="noStrike" dirty="0">
                <a:effectLst/>
              </a:rPr>
              <a:t>IPS</a:t>
            </a:r>
            <a:r>
              <a:rPr lang="en-CA" sz="2000" b="0" i="0" u="none" strike="noStrike" dirty="0">
                <a:effectLst/>
              </a:rPr>
              <a:t>: Active – Blocks malicious traffic in real time.</a:t>
            </a:r>
          </a:p>
          <a:p>
            <a:pPr marL="0" indent="0">
              <a:buNone/>
            </a:pPr>
            <a:r>
              <a:rPr lang="en-CA" sz="2000" b="1" i="0" u="none" strike="noStrike" dirty="0">
                <a:effectLst/>
              </a:rPr>
              <a:t>Example:</a:t>
            </a:r>
            <a:endParaRPr lang="en-CA" sz="2000" b="0" i="0" u="none" strike="noStrike" dirty="0">
              <a:effectLst/>
            </a:endParaRPr>
          </a:p>
          <a:p>
            <a:r>
              <a:rPr lang="en-CA" sz="2000" b="1" i="0" u="none" strike="noStrike" dirty="0">
                <a:effectLst/>
              </a:rPr>
              <a:t>IDS:</a:t>
            </a:r>
            <a:r>
              <a:rPr lang="en-CA" sz="2000" b="0" i="0" u="none" strike="noStrike" dirty="0">
                <a:effectLst/>
              </a:rPr>
              <a:t> Notifies about a hacker scanning the network.</a:t>
            </a:r>
          </a:p>
          <a:p>
            <a:r>
              <a:rPr lang="en-CA" sz="2000" b="1" i="0" u="none" strike="noStrike" dirty="0">
                <a:effectLst/>
              </a:rPr>
              <a:t>IPS:</a:t>
            </a:r>
            <a:r>
              <a:rPr lang="en-CA" sz="2000" b="0" i="0" u="none" strike="noStrike" dirty="0">
                <a:effectLst/>
              </a:rPr>
              <a:t> Detects &amp; </a:t>
            </a:r>
            <a:r>
              <a:rPr lang="en-CA" sz="2000" b="1" i="0" u="none" strike="noStrike" dirty="0">
                <a:effectLst/>
              </a:rPr>
              <a:t>blocks</a:t>
            </a:r>
            <a:r>
              <a:rPr lang="en-CA" sz="2000" b="0" i="0" u="none" strike="noStrike" dirty="0">
                <a:effectLst/>
              </a:rPr>
              <a:t> the hacker’s attempt instantly.</a:t>
            </a:r>
          </a:p>
          <a:p>
            <a:pPr marL="0" indent="0">
              <a:buNone/>
            </a:pPr>
            <a:r>
              <a:rPr lang="en-CA" sz="2000" b="1" i="0" u="none" strike="noStrike" dirty="0">
                <a:effectLst/>
              </a:rPr>
              <a:t>Which One is Better?</a:t>
            </a:r>
            <a:endParaRPr lang="en-CA" sz="2000" dirty="0"/>
          </a:p>
          <a:p>
            <a:r>
              <a:rPr lang="en-CA" sz="2000" b="1" i="0" u="none" strike="noStrike" dirty="0">
                <a:effectLst/>
              </a:rPr>
              <a:t>IDS</a:t>
            </a:r>
            <a:r>
              <a:rPr lang="en-CA" sz="2000" b="0" i="0" u="none" strike="noStrike" dirty="0">
                <a:effectLst/>
              </a:rPr>
              <a:t> = Great for monitoring &amp; analysis.</a:t>
            </a:r>
          </a:p>
          <a:p>
            <a:r>
              <a:rPr lang="en-CA" sz="2000" b="1" i="0" u="none" strike="noStrike" dirty="0">
                <a:effectLst/>
              </a:rPr>
              <a:t>IPS</a:t>
            </a:r>
            <a:r>
              <a:rPr lang="en-CA" sz="2000" b="0" i="0" u="none" strike="noStrike" dirty="0">
                <a:effectLst/>
              </a:rPr>
              <a:t> = Better for real-time attack prevention.</a:t>
            </a:r>
          </a:p>
          <a:p>
            <a:r>
              <a:rPr lang="en-CA" sz="2000" b="1" i="0" u="none" strike="noStrike" dirty="0">
                <a:effectLst/>
              </a:rPr>
              <a:t>Best practice?</a:t>
            </a:r>
            <a:r>
              <a:rPr lang="en-CA" sz="2000" b="0" i="0" u="none" strike="noStrike" dirty="0">
                <a:effectLst/>
              </a:rPr>
              <a:t> Use </a:t>
            </a:r>
            <a:r>
              <a:rPr lang="en-CA" sz="2000" b="1" i="0" u="none" strike="noStrike" dirty="0">
                <a:effectLst/>
              </a:rPr>
              <a:t>both</a:t>
            </a:r>
            <a:r>
              <a:rPr lang="en-CA" sz="2000" b="0" i="0" u="none" strike="noStrike" dirty="0">
                <a:effectLst/>
              </a:rPr>
              <a:t> for layered security.</a:t>
            </a:r>
          </a:p>
          <a:p>
            <a:pPr marL="0" indent="0">
              <a:buNone/>
            </a:pPr>
            <a:r>
              <a:rPr lang="en-CA" sz="2000" b="1" i="0" u="none" strike="noStrike" dirty="0">
                <a:effectLst/>
              </a:rPr>
              <a:t>Discussion:</a:t>
            </a:r>
            <a:r>
              <a:rPr lang="en-CA" sz="2000" b="0" i="0" u="none" strike="noStrike" dirty="0">
                <a:effectLst/>
              </a:rPr>
              <a:t> </a:t>
            </a:r>
            <a:r>
              <a:rPr lang="en-CA" sz="2000" b="0" i="1" u="none" strike="noStrike" dirty="0">
                <a:effectLst/>
              </a:rPr>
              <a:t>Would you rather detect or prevent threats? Why?</a:t>
            </a:r>
            <a:endParaRPr lang="en-CA" sz="2000" b="0" i="0" u="none" strike="noStrike" dirty="0">
              <a:effectLst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74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63E97-CB49-9116-D12B-00D31BB2F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FFFFFF"/>
                </a:solidFill>
              </a:rPr>
              <a:t>Encryption &amp; Data Security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162F-66E6-97A1-40CE-76891E901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b="1" dirty="0"/>
              <a:t>Definition:</a:t>
            </a:r>
            <a:r>
              <a:rPr lang="en-CA" dirty="0"/>
              <a:t> Encryption converts readable data (</a:t>
            </a:r>
            <a:r>
              <a:rPr lang="en-CA" b="1" dirty="0"/>
              <a:t>plaintext</a:t>
            </a:r>
            <a:r>
              <a:rPr lang="en-CA" dirty="0"/>
              <a:t>) into an unreadable format (</a:t>
            </a:r>
            <a:r>
              <a:rPr lang="en-CA" b="1" dirty="0"/>
              <a:t>ciphertext</a:t>
            </a:r>
            <a:r>
              <a:rPr lang="en-CA" dirty="0"/>
              <a:t>) to prevent unauthorized access.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/>
              <a:t>Types of Encryption:</a:t>
            </a:r>
            <a:endParaRPr lang="en-CA" dirty="0"/>
          </a:p>
          <a:p>
            <a:r>
              <a:rPr lang="en-CA" b="1" dirty="0"/>
              <a:t>Symmetric Encryption</a:t>
            </a:r>
            <a:r>
              <a:rPr lang="en-CA" dirty="0"/>
              <a:t> – Uses the </a:t>
            </a:r>
            <a:r>
              <a:rPr lang="en-CA" b="1" dirty="0"/>
              <a:t>same key</a:t>
            </a:r>
            <a:r>
              <a:rPr lang="en-CA" dirty="0"/>
              <a:t> for encryption &amp; decryption (e.g., AES).</a:t>
            </a:r>
          </a:p>
          <a:p>
            <a:r>
              <a:rPr lang="en-CA" b="1" dirty="0"/>
              <a:t>Asymmetric Encryption</a:t>
            </a:r>
            <a:r>
              <a:rPr lang="en-CA" dirty="0"/>
              <a:t> – Uses a </a:t>
            </a:r>
            <a:r>
              <a:rPr lang="en-CA" b="1" dirty="0"/>
              <a:t>public key for encryption</a:t>
            </a:r>
            <a:r>
              <a:rPr lang="en-CA" dirty="0"/>
              <a:t> and a </a:t>
            </a:r>
            <a:r>
              <a:rPr lang="en-CA" b="1" dirty="0"/>
              <a:t>private key for decryption</a:t>
            </a:r>
            <a:r>
              <a:rPr lang="en-CA" dirty="0"/>
              <a:t> (e.g., RSA).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9B2E7-3047-5078-62B3-51F716365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67657-8579-B830-0F34-3A893D00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Introduction to VPNs – What &amp; Why?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BF57A-AC74-E17B-8369-5C70A8297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CA" sz="2000" b="1" i="0" u="none" strike="noStrike" dirty="0">
                <a:effectLst/>
              </a:rPr>
              <a:t>What is a VPN?</a:t>
            </a:r>
          </a:p>
          <a:p>
            <a:r>
              <a:rPr lang="en-CA" sz="2000" b="0" i="0" u="none" strike="noStrike" dirty="0">
                <a:effectLst/>
              </a:rPr>
              <a:t>A </a:t>
            </a:r>
            <a:r>
              <a:rPr lang="en-CA" sz="2000" b="1" i="0" u="none" strike="noStrike" dirty="0">
                <a:effectLst/>
              </a:rPr>
              <a:t>Virtual Private Network (VPN)</a:t>
            </a:r>
            <a:r>
              <a:rPr lang="en-CA" sz="2000" b="0" i="0" u="none" strike="noStrike" dirty="0">
                <a:effectLst/>
              </a:rPr>
              <a:t> encrypts internet traffic, making it unreadable to hackers.</a:t>
            </a:r>
          </a:p>
          <a:p>
            <a:r>
              <a:rPr lang="en-CA" sz="2000" b="0" i="0" u="none" strike="noStrike" dirty="0">
                <a:effectLst/>
              </a:rPr>
              <a:t>It creates a </a:t>
            </a:r>
            <a:r>
              <a:rPr lang="en-CA" sz="2000" b="1" i="0" u="none" strike="noStrike" dirty="0">
                <a:effectLst/>
              </a:rPr>
              <a:t>secure “tunnel”</a:t>
            </a:r>
            <a:r>
              <a:rPr lang="en-CA" sz="2000" b="0" i="0" u="none" strike="noStrike" dirty="0">
                <a:effectLst/>
              </a:rPr>
              <a:t> between your device and the internet.</a:t>
            </a:r>
          </a:p>
          <a:p>
            <a:r>
              <a:rPr lang="en-CA" sz="2000" b="0" i="0" u="none" strike="noStrike" dirty="0">
                <a:effectLst/>
              </a:rPr>
              <a:t>Hides your </a:t>
            </a:r>
            <a:r>
              <a:rPr lang="en-CA" sz="2000" b="1" i="0" u="none" strike="noStrike" dirty="0">
                <a:effectLst/>
              </a:rPr>
              <a:t>IP address</a:t>
            </a:r>
            <a:r>
              <a:rPr lang="en-CA" sz="2000" b="0" i="0" u="none" strike="noStrike" dirty="0">
                <a:effectLst/>
              </a:rPr>
              <a:t>, keeping your online activity private.</a:t>
            </a:r>
          </a:p>
          <a:p>
            <a:pPr marL="0" indent="0">
              <a:buNone/>
            </a:pPr>
            <a:r>
              <a:rPr lang="en-CA" sz="2000" b="1" i="0" u="none" strike="noStrike" dirty="0">
                <a:effectLst/>
              </a:rPr>
              <a:t>Why Use a VPN?</a:t>
            </a:r>
          </a:p>
          <a:p>
            <a:r>
              <a:rPr lang="en-CA" sz="2000" b="1" dirty="0"/>
              <a:t>Protects data on public Wi-Fi</a:t>
            </a:r>
            <a:r>
              <a:rPr lang="en-CA" sz="2000" dirty="0"/>
              <a:t> – Prevents hackers from stealing your information.</a:t>
            </a:r>
          </a:p>
          <a:p>
            <a:r>
              <a:rPr lang="en-CA" sz="2000" b="1" i="0" u="none" strike="noStrike" dirty="0">
                <a:effectLst/>
              </a:rPr>
              <a:t>Hides your online identity</a:t>
            </a:r>
            <a:r>
              <a:rPr lang="en-CA" sz="2000" b="0" i="0" u="none" strike="noStrike" dirty="0">
                <a:effectLst/>
              </a:rPr>
              <a:t> – Websites and advertisers can’t track your real location.</a:t>
            </a:r>
          </a:p>
          <a:p>
            <a:r>
              <a:rPr lang="en-CA" sz="2000" b="1" i="0" u="none" strike="noStrike" dirty="0">
                <a:effectLst/>
              </a:rPr>
              <a:t>Encrypts your internet traffic</a:t>
            </a:r>
            <a:r>
              <a:rPr lang="en-CA" sz="2000" b="0" i="0" u="none" strike="noStrike" dirty="0">
                <a:effectLst/>
              </a:rPr>
              <a:t> – Even if intercepted, data is unreadable.</a:t>
            </a:r>
          </a:p>
          <a:p>
            <a:pPr marL="0" indent="0">
              <a:buNone/>
            </a:pPr>
            <a:r>
              <a:rPr lang="en-CA" sz="2000" b="1" i="0" u="none" strike="noStrike" dirty="0">
                <a:effectLst/>
              </a:rPr>
              <a:t>Example:</a:t>
            </a:r>
            <a:endParaRPr lang="en-CA" sz="2000" b="0" i="0" u="none" strike="noStrike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effectLst/>
              </a:rPr>
              <a:t>Logging into </a:t>
            </a:r>
            <a:r>
              <a:rPr lang="en-CA" sz="2000" b="1" i="0" u="none" strike="noStrike" dirty="0">
                <a:effectLst/>
              </a:rPr>
              <a:t>your bank account on public Wi-Fi</a:t>
            </a:r>
            <a:r>
              <a:rPr lang="en-CA" sz="2000" b="0" i="0" u="none" strike="noStrike" dirty="0">
                <a:effectLst/>
              </a:rPr>
              <a:t> without a VPN can expose your credentials.</a:t>
            </a:r>
          </a:p>
        </p:txBody>
      </p:sp>
    </p:spTree>
    <p:extLst>
      <p:ext uri="{BB962C8B-B14F-4D97-AF65-F5344CB8AC3E}">
        <p14:creationId xmlns:p14="http://schemas.microsoft.com/office/powerpoint/2010/main" val="401968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1033</Words>
  <Application>Microsoft Macintosh PowerPoint</Application>
  <PresentationFormat>Widescreen</PresentationFormat>
  <Paragraphs>103</Paragraphs>
  <Slides>18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-webkit-standard</vt:lpstr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Learning Objectives</vt:lpstr>
      <vt:lpstr>What is Network Security?</vt:lpstr>
      <vt:lpstr>Key Network Security Components</vt:lpstr>
      <vt:lpstr>Firewalls – The First Line of Defense</vt:lpstr>
      <vt:lpstr>IDS vs. IPS</vt:lpstr>
      <vt:lpstr>Encryption &amp; Data Security</vt:lpstr>
      <vt:lpstr>Introduction to VPNs – What &amp; Why?</vt:lpstr>
      <vt:lpstr>How VPNs Work &amp; When to Use One</vt:lpstr>
      <vt:lpstr>Secure Communication Protocols (HTTPS, SSL/TLS)</vt:lpstr>
      <vt:lpstr>Team Activity – Build A Secure Network</vt:lpstr>
      <vt:lpstr>Authentication &amp; Multi-Factor Authentication (MFA)</vt:lpstr>
      <vt:lpstr>Practical Activity – Encryption &amp; Network Traffic Analysis</vt:lpstr>
      <vt:lpstr>Q&amp;A &amp; Discussion</vt:lpstr>
      <vt:lpstr>Key Takeaways</vt:lpstr>
      <vt:lpstr>Week 3 Preview</vt:lpstr>
      <vt:lpstr>Quiz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Bhalla</dc:creator>
  <cp:lastModifiedBy>Aman Bhalla</cp:lastModifiedBy>
  <cp:revision>5</cp:revision>
  <dcterms:created xsi:type="dcterms:W3CDTF">2025-03-12T16:10:18Z</dcterms:created>
  <dcterms:modified xsi:type="dcterms:W3CDTF">2025-03-12T20:28:01Z</dcterms:modified>
</cp:coreProperties>
</file>